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768" r:id="rId2"/>
    <p:sldMasterId id="2147483900" r:id="rId3"/>
  </p:sldMasterIdLst>
  <p:notesMasterIdLst>
    <p:notesMasterId r:id="rId15"/>
  </p:notesMasterIdLst>
  <p:sldIdLst>
    <p:sldId id="256" r:id="rId4"/>
    <p:sldId id="266" r:id="rId5"/>
    <p:sldId id="257" r:id="rId6"/>
    <p:sldId id="267" r:id="rId7"/>
    <p:sldId id="258" r:id="rId8"/>
    <p:sldId id="268" r:id="rId9"/>
    <p:sldId id="260" r:id="rId10"/>
    <p:sldId id="265" r:id="rId11"/>
    <p:sldId id="261" r:id="rId12"/>
    <p:sldId id="263" r:id="rId13"/>
    <p:sldId id="264" r:id="rId14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24" autoAdjust="0"/>
  </p:normalViewPr>
  <p:slideViewPr>
    <p:cSldViewPr snapToGrid="0" snapToObjects="1">
      <p:cViewPr varScale="1">
        <p:scale>
          <a:sx n="71" d="100"/>
          <a:sy n="71" d="100"/>
        </p:scale>
        <p:origin x="110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F1D8-3427-48FF-8AC5-05C9F01E4F2B}" type="datetimeFigureOut">
              <a:rPr lang="en-IN" smtClean="0"/>
              <a:t>18-05-2025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647EE-698F-4012-98FA-06F7A8532C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49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647EE-698F-4012-98FA-06F7A8532C18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526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A1uf1Q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6063" y="1977067"/>
            <a:ext cx="9596700" cy="1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999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2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2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2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2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2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2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2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2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96063" y="4318936"/>
            <a:ext cx="9596700" cy="5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6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99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9098" y="2151"/>
            <a:ext cx="12214869" cy="6862775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9089" y="-9867"/>
            <a:ext cx="12207003" cy="6877733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0828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3301140" y="2496600"/>
            <a:ext cx="5586545" cy="139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998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797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3301140" y="3786600"/>
            <a:ext cx="5586545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959" y="351726"/>
            <a:ext cx="2357333" cy="1800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12188825" cy="6877733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6705" y="0"/>
            <a:ext cx="12195531" cy="6871867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89069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6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5010968" y="2265461"/>
            <a:ext cx="926159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6251711" y="2265461"/>
            <a:ext cx="926159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5010952" y="3709005"/>
            <a:ext cx="926159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6251695" y="3709005"/>
            <a:ext cx="926159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5010971" y="5152551"/>
            <a:ext cx="926159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6251714" y="5152551"/>
            <a:ext cx="926159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07022" y="2265467"/>
            <a:ext cx="3050006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707022" y="3709016"/>
            <a:ext cx="3050006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707022" y="5152564"/>
            <a:ext cx="3050006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431797" y="2265461"/>
            <a:ext cx="3050006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7431797" y="3709005"/>
            <a:ext cx="3050006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431797" y="5152551"/>
            <a:ext cx="3050006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3493057" y="0"/>
            <a:ext cx="8695770" cy="4932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12188825" cy="6858016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2745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5112568" y="1068676"/>
            <a:ext cx="5450980" cy="14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5112568" y="2530900"/>
            <a:ext cx="5450980" cy="2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343771" y="615226"/>
            <a:ext cx="2357333" cy="139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18160" y="0"/>
            <a:ext cx="1668299" cy="166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5174251" y="6336334"/>
            <a:ext cx="7012208" cy="517367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47477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950719" y="1316717"/>
            <a:ext cx="5724909" cy="14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950719" y="2812884"/>
            <a:ext cx="5724909" cy="3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523074" y="719333"/>
            <a:ext cx="3715032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1" y="5561136"/>
            <a:ext cx="1297033" cy="129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10009896" y="4671899"/>
            <a:ext cx="2288927" cy="174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1" y="0"/>
            <a:ext cx="7781838" cy="714733"/>
            <a:chOff x="0" y="0"/>
            <a:chExt cx="5837899" cy="536050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5"/>
          <p:cNvSpPr txBox="1">
            <a:spLocks noGrp="1"/>
          </p:cNvSpPr>
          <p:nvPr>
            <p:ph type="subTitle" idx="3"/>
          </p:nvPr>
        </p:nvSpPr>
        <p:spPr>
          <a:xfrm>
            <a:off x="950719" y="2812900"/>
            <a:ext cx="5724909" cy="3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1316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999750" y="719333"/>
            <a:ext cx="3238356" cy="14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7999750" y="2020533"/>
            <a:ext cx="3238356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16"/>
          <p:cNvSpPr>
            <a:spLocks noGrp="1"/>
          </p:cNvSpPr>
          <p:nvPr>
            <p:ph type="pic" idx="2"/>
          </p:nvPr>
        </p:nvSpPr>
        <p:spPr>
          <a:xfrm>
            <a:off x="950719" y="719333"/>
            <a:ext cx="3733827" cy="5419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49" name="Google Shape;149;p16"/>
          <p:cNvSpPr>
            <a:spLocks noGrp="1"/>
          </p:cNvSpPr>
          <p:nvPr>
            <p:ph type="pic" idx="3"/>
          </p:nvPr>
        </p:nvSpPr>
        <p:spPr>
          <a:xfrm>
            <a:off x="4792852" y="719333"/>
            <a:ext cx="2920839" cy="310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50" name="Google Shape;150;p16"/>
          <p:cNvSpPr>
            <a:spLocks noGrp="1"/>
          </p:cNvSpPr>
          <p:nvPr>
            <p:ph type="pic" idx="4"/>
          </p:nvPr>
        </p:nvSpPr>
        <p:spPr>
          <a:xfrm>
            <a:off x="4792852" y="3938367"/>
            <a:ext cx="6445121" cy="2200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3648" y="4496601"/>
            <a:ext cx="603275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-1" y="2800"/>
            <a:ext cx="12188826" cy="6855184"/>
            <a:chOff x="-1" y="2100"/>
            <a:chExt cx="9144001" cy="5141388"/>
          </a:xfrm>
        </p:grpSpPr>
        <p:pic>
          <p:nvPicPr>
            <p:cNvPr id="153" name="Google Shape;1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6"/>
          <p:cNvGrpSpPr/>
          <p:nvPr/>
        </p:nvGrpSpPr>
        <p:grpSpPr>
          <a:xfrm>
            <a:off x="7140176" y="6336334"/>
            <a:ext cx="5046283" cy="517367"/>
            <a:chOff x="5356527" y="4752250"/>
            <a:chExt cx="3785698" cy="388025"/>
          </a:xfrm>
        </p:grpSpPr>
        <p:pic>
          <p:nvPicPr>
            <p:cNvPr id="156" name="Google Shape;15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4555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1_Title and text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959750" y="853440"/>
            <a:ext cx="4312077" cy="1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959750" y="2802500"/>
            <a:ext cx="4312077" cy="1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0629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8895" lvl="1" indent="-40629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343" lvl="2" indent="-40629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7790" lvl="3" indent="-40629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238" lvl="4" indent="-40629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6686" lvl="5" indent="-40629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6133" lvl="6" indent="-40629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5581" lvl="7" indent="-40629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5028" lvl="8" indent="-40629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219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 flipH="1">
            <a:off x="3493057" y="0"/>
            <a:ext cx="8695770" cy="4932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12188825" cy="6858016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860055" y="2802500"/>
            <a:ext cx="6468715" cy="2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06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8895" lvl="1" indent="-406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343" lvl="2" indent="-406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7790" lvl="3" indent="-406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238" lvl="4" indent="-406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6686" lvl="5" indent="-406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6133" lvl="6" indent="-406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5581" lvl="7" indent="-406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5028" lvl="8" indent="-406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2"/>
          </p:nvPr>
        </p:nvSpPr>
        <p:spPr>
          <a:xfrm>
            <a:off x="2860055" y="2801533"/>
            <a:ext cx="6468715" cy="2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2041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959750" y="717989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946087" y="3515467"/>
            <a:ext cx="2966827" cy="2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4608684" y="3515467"/>
            <a:ext cx="2966827" cy="2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8271280" y="3515467"/>
            <a:ext cx="2966827" cy="2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946098" y="2764388"/>
            <a:ext cx="2966827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4611011" y="2764388"/>
            <a:ext cx="2966827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8271292" y="2764388"/>
            <a:ext cx="2966827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1928" y="5561136"/>
            <a:ext cx="1297033" cy="12966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3493057" y="0"/>
            <a:ext cx="8695770" cy="4932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81493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1"/>
          </p:nvPr>
        </p:nvSpPr>
        <p:spPr>
          <a:xfrm>
            <a:off x="959750" y="2239133"/>
            <a:ext cx="4731568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2"/>
          </p:nvPr>
        </p:nvSpPr>
        <p:spPr>
          <a:xfrm>
            <a:off x="6506526" y="2239133"/>
            <a:ext cx="4731568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959750" y="4528267"/>
            <a:ext cx="4731568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6506526" y="4528267"/>
            <a:ext cx="4731568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959750" y="1906515"/>
            <a:ext cx="4731568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959750" y="4195881"/>
            <a:ext cx="4731568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7"/>
          </p:nvPr>
        </p:nvSpPr>
        <p:spPr>
          <a:xfrm>
            <a:off x="6506474" y="1906515"/>
            <a:ext cx="4731568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8"/>
          </p:nvPr>
        </p:nvSpPr>
        <p:spPr>
          <a:xfrm>
            <a:off x="6506478" y="4195881"/>
            <a:ext cx="4731568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-1" y="-6291"/>
            <a:ext cx="12188826" cy="6864276"/>
            <a:chOff x="-1" y="-4719"/>
            <a:chExt cx="9144001" cy="5148207"/>
          </a:xfrm>
        </p:grpSpPr>
        <p:pic>
          <p:nvPicPr>
            <p:cNvPr id="198" name="Google Shape;19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20"/>
          <p:cNvGrpSpPr/>
          <p:nvPr/>
        </p:nvGrpSpPr>
        <p:grpSpPr>
          <a:xfrm rot="10800000">
            <a:off x="1" y="-6292"/>
            <a:ext cx="6506536" cy="487600"/>
            <a:chOff x="4261050" y="4610675"/>
            <a:chExt cx="4881173" cy="365700"/>
          </a:xfrm>
        </p:grpSpPr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9875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2130" y="1"/>
            <a:ext cx="1296696" cy="1297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5736099" y="6156659"/>
            <a:ext cx="6459451" cy="706133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5394828" y="3212867"/>
            <a:ext cx="5843278" cy="1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2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585058" y="1383133"/>
            <a:ext cx="1462819" cy="14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950719" y="719333"/>
            <a:ext cx="3679841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4858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959850" y="2243328"/>
            <a:ext cx="3149979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4523995" y="2243328"/>
            <a:ext cx="3149979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3"/>
          </p:nvPr>
        </p:nvSpPr>
        <p:spPr>
          <a:xfrm>
            <a:off x="959850" y="4531409"/>
            <a:ext cx="3149979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4"/>
          </p:nvPr>
        </p:nvSpPr>
        <p:spPr>
          <a:xfrm>
            <a:off x="4523995" y="4531409"/>
            <a:ext cx="3149979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5"/>
          </p:nvPr>
        </p:nvSpPr>
        <p:spPr>
          <a:xfrm>
            <a:off x="8088141" y="2243328"/>
            <a:ext cx="3149979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6"/>
          </p:nvPr>
        </p:nvSpPr>
        <p:spPr>
          <a:xfrm>
            <a:off x="8088141" y="4531409"/>
            <a:ext cx="3149979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7"/>
          </p:nvPr>
        </p:nvSpPr>
        <p:spPr>
          <a:xfrm>
            <a:off x="959850" y="1901952"/>
            <a:ext cx="314997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8"/>
          </p:nvPr>
        </p:nvSpPr>
        <p:spPr>
          <a:xfrm>
            <a:off x="4525994" y="1901952"/>
            <a:ext cx="3145981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9"/>
          </p:nvPr>
        </p:nvSpPr>
        <p:spPr>
          <a:xfrm>
            <a:off x="8088141" y="1901952"/>
            <a:ext cx="3145981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3"/>
          </p:nvPr>
        </p:nvSpPr>
        <p:spPr>
          <a:xfrm>
            <a:off x="959850" y="4194048"/>
            <a:ext cx="314997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14"/>
          </p:nvPr>
        </p:nvSpPr>
        <p:spPr>
          <a:xfrm>
            <a:off x="4523995" y="4194055"/>
            <a:ext cx="3145981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5"/>
          </p:nvPr>
        </p:nvSpPr>
        <p:spPr>
          <a:xfrm>
            <a:off x="8088141" y="4194055"/>
            <a:ext cx="3145981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11438153" y="85835"/>
            <a:ext cx="750639" cy="13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1961" y="5561136"/>
            <a:ext cx="1297033" cy="1296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09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>
            <a:spLocks noGrp="1"/>
          </p:cNvSpPr>
          <p:nvPr>
            <p:ph type="title" hasCustomPrompt="1"/>
          </p:nvPr>
        </p:nvSpPr>
        <p:spPr>
          <a:xfrm>
            <a:off x="4132108" y="2726839"/>
            <a:ext cx="3924578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2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4132121" y="3650433"/>
            <a:ext cx="3924578" cy="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2" hasCustomPrompt="1"/>
          </p:nvPr>
        </p:nvSpPr>
        <p:spPr>
          <a:xfrm>
            <a:off x="4132129" y="893251"/>
            <a:ext cx="3924578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2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4132129" y="1816861"/>
            <a:ext cx="3924578" cy="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4" hasCustomPrompt="1"/>
          </p:nvPr>
        </p:nvSpPr>
        <p:spPr>
          <a:xfrm>
            <a:off x="4132118" y="4560423"/>
            <a:ext cx="3924578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2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4132131" y="5484017"/>
            <a:ext cx="3924578" cy="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28" name="Google Shape;228;p22"/>
          <p:cNvGrpSpPr/>
          <p:nvPr/>
        </p:nvGrpSpPr>
        <p:grpSpPr>
          <a:xfrm>
            <a:off x="0" y="0"/>
            <a:ext cx="12195549" cy="6871879"/>
            <a:chOff x="0" y="0"/>
            <a:chExt cx="9149044" cy="5153909"/>
          </a:xfrm>
        </p:grpSpPr>
        <p:grpSp>
          <p:nvGrpSpPr>
            <p:cNvPr id="229" name="Google Shape;229;p22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30" name="Google Shape;23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22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33" name="Google Shape;23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5" name="Google Shape;235;p22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71152" y="4750299"/>
            <a:ext cx="2288927" cy="174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59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39" name="Google Shape;239;p23"/>
          <p:cNvGrpSpPr/>
          <p:nvPr/>
        </p:nvGrpSpPr>
        <p:grpSpPr>
          <a:xfrm>
            <a:off x="0" y="0"/>
            <a:ext cx="8695770" cy="493200"/>
            <a:chOff x="0" y="0"/>
            <a:chExt cx="6523526" cy="369900"/>
          </a:xfrm>
        </p:grpSpPr>
        <p:pic>
          <p:nvPicPr>
            <p:cNvPr id="240" name="Google Shape;2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3"/>
          <p:cNvGrpSpPr/>
          <p:nvPr/>
        </p:nvGrpSpPr>
        <p:grpSpPr>
          <a:xfrm>
            <a:off x="0" y="0"/>
            <a:ext cx="12188825" cy="6858016"/>
            <a:chOff x="0" y="0"/>
            <a:chExt cx="9144000" cy="5143512"/>
          </a:xfrm>
        </p:grpSpPr>
        <p:pic>
          <p:nvPicPr>
            <p:cNvPr id="243" name="Google Shape;24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40365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10202875" y="-54035"/>
            <a:ext cx="2007578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4"/>
          <p:cNvGrpSpPr/>
          <p:nvPr/>
        </p:nvGrpSpPr>
        <p:grpSpPr>
          <a:xfrm flipH="1">
            <a:off x="0" y="0"/>
            <a:ext cx="12188825" cy="6858016"/>
            <a:chOff x="0" y="0"/>
            <a:chExt cx="9144000" cy="5143512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292390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 flipH="1">
            <a:off x="3493057" y="0"/>
            <a:ext cx="8695770" cy="493200"/>
            <a:chOff x="0" y="0"/>
            <a:chExt cx="6523526" cy="369900"/>
          </a:xfrm>
        </p:grpSpPr>
        <p:pic>
          <p:nvPicPr>
            <p:cNvPr id="256" name="Google Shape;25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5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11097025" y="5689186"/>
            <a:ext cx="1034600" cy="104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-168" y="5561136"/>
            <a:ext cx="1297033" cy="1296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05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8392714" y="5725163"/>
            <a:ext cx="2288339" cy="112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6"/>
          <p:cNvGrpSpPr/>
          <p:nvPr/>
        </p:nvGrpSpPr>
        <p:grpSpPr>
          <a:xfrm>
            <a:off x="0" y="0"/>
            <a:ext cx="5051382" cy="479200"/>
            <a:chOff x="0" y="0"/>
            <a:chExt cx="3789523" cy="359400"/>
          </a:xfrm>
        </p:grpSpPr>
        <p:pic>
          <p:nvPicPr>
            <p:cNvPr id="265" name="Google Shape;26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0892130" y="5560968"/>
            <a:ext cx="1296696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363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1" name="Google Shape;271;p27"/>
          <p:cNvGrpSpPr/>
          <p:nvPr/>
        </p:nvGrpSpPr>
        <p:grpSpPr>
          <a:xfrm rot="10800000" flipH="1">
            <a:off x="6839717" y="0"/>
            <a:ext cx="5349109" cy="479200"/>
            <a:chOff x="5129348" y="4780863"/>
            <a:chExt cx="4012877" cy="359400"/>
          </a:xfrm>
        </p:grpSpPr>
        <p:pic>
          <p:nvPicPr>
            <p:cNvPr id="272" name="Google Shape;2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01" y="169"/>
            <a:ext cx="1297033" cy="1296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210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8" name="Google Shape;278;p28"/>
          <p:cNvGrpSpPr/>
          <p:nvPr/>
        </p:nvGrpSpPr>
        <p:grpSpPr>
          <a:xfrm>
            <a:off x="0" y="17"/>
            <a:ext cx="12188825" cy="6857983"/>
            <a:chOff x="0" y="12"/>
            <a:chExt cx="9144000" cy="5143487"/>
          </a:xfrm>
        </p:grpSpPr>
        <p:pic>
          <p:nvPicPr>
            <p:cNvPr id="279" name="Google Shape;27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8"/>
          <p:cNvGrpSpPr/>
          <p:nvPr/>
        </p:nvGrpSpPr>
        <p:grpSpPr>
          <a:xfrm rot="10800000">
            <a:off x="1" y="0"/>
            <a:ext cx="5349109" cy="479200"/>
            <a:chOff x="5129346" y="4780863"/>
            <a:chExt cx="4012877" cy="359400"/>
          </a:xfrm>
        </p:grpSpPr>
        <p:pic>
          <p:nvPicPr>
            <p:cNvPr id="282" name="Google Shape;28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1930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950721" y="720000"/>
            <a:ext cx="5533759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2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"/>
          </p:nvPr>
        </p:nvSpPr>
        <p:spPr>
          <a:xfrm>
            <a:off x="950703" y="3159133"/>
            <a:ext cx="4931116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29"/>
          <p:cNvSpPr>
            <a:spLocks noGrp="1"/>
          </p:cNvSpPr>
          <p:nvPr>
            <p:ph type="pic" idx="2"/>
          </p:nvPr>
        </p:nvSpPr>
        <p:spPr>
          <a:xfrm>
            <a:off x="950719" y="719400"/>
            <a:ext cx="4095733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289" name="Google Shape;289;p29"/>
          <p:cNvGrpSpPr/>
          <p:nvPr/>
        </p:nvGrpSpPr>
        <p:grpSpPr>
          <a:xfrm>
            <a:off x="-9086" y="1"/>
            <a:ext cx="12198092" cy="6871884"/>
            <a:chOff x="-6816" y="0"/>
            <a:chExt cx="9150952" cy="5153913"/>
          </a:xfrm>
        </p:grpSpPr>
        <p:grpSp>
          <p:nvGrpSpPr>
            <p:cNvPr id="290" name="Google Shape;290;p2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91" name="Google Shape;29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94" name="Google Shape;294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9"/>
          <p:cNvGrpSpPr/>
          <p:nvPr/>
        </p:nvGrpSpPr>
        <p:grpSpPr>
          <a:xfrm>
            <a:off x="1" y="-15384"/>
            <a:ext cx="12188824" cy="6873367"/>
            <a:chOff x="0" y="-11538"/>
            <a:chExt cx="9143999" cy="5155025"/>
          </a:xfrm>
        </p:grpSpPr>
        <p:pic>
          <p:nvPicPr>
            <p:cNvPr id="297" name="Google Shape;297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/>
          <p:nvPr/>
        </p:nvSpPr>
        <p:spPr>
          <a:xfrm>
            <a:off x="950717" y="4723100"/>
            <a:ext cx="4566011" cy="8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333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Slidesgo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 </a:t>
            </a:r>
            <a:r>
              <a:rPr lang="en" sz="1333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33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7299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93746" y="4777231"/>
            <a:ext cx="2288927" cy="17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8705" y="-18200"/>
            <a:ext cx="1668299" cy="166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8184"/>
            <a:ext cx="11835386" cy="6564824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38073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950719" y="1465567"/>
            <a:ext cx="4228099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 flipH="1">
            <a:off x="3493057" y="0"/>
            <a:ext cx="8695770" cy="493200"/>
            <a:chOff x="0" y="0"/>
            <a:chExt cx="6523526" cy="369900"/>
          </a:xfrm>
        </p:grpSpPr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-168" y="5561152"/>
            <a:ext cx="1297033" cy="129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3283" y="4949401"/>
            <a:ext cx="2356721" cy="180076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950719" y="3507367"/>
            <a:ext cx="4228099" cy="2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85730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1507388" y="51834"/>
            <a:ext cx="603275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35" y="-27275"/>
            <a:ext cx="1296697" cy="6883859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7155621" y="6378800"/>
            <a:ext cx="5051382" cy="4792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610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967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964349" y="681367"/>
            <a:ext cx="10260127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0954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243" y="1803405"/>
            <a:ext cx="9446339" cy="1825096"/>
          </a:xfrm>
        </p:spPr>
        <p:txBody>
          <a:bodyPr anchor="b">
            <a:normAutofit/>
          </a:bodyPr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243" y="3632201"/>
            <a:ext cx="9446339" cy="685800"/>
          </a:xfrm>
        </p:spPr>
        <p:txBody>
          <a:bodyPr>
            <a:normAutofit/>
          </a:bodyPr>
          <a:lstStyle>
            <a:lvl1pPr marL="0" indent="0" algn="l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7501" y="4314328"/>
            <a:ext cx="2910082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243" y="4323846"/>
            <a:ext cx="639913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5096" y="1430867"/>
            <a:ext cx="2742486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70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07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4"/>
            <a:ext cx="10817581" cy="2801935"/>
          </a:xfrm>
        </p:spPr>
        <p:txBody>
          <a:bodyPr anchor="b">
            <a:normAutofit/>
          </a:bodyPr>
          <a:lstStyle>
            <a:lvl1pPr algn="r"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200" y="3641726"/>
            <a:ext cx="10487468" cy="955675"/>
          </a:xfrm>
        </p:spPr>
        <p:txBody>
          <a:bodyPr>
            <a:normAutofit/>
          </a:bodyPr>
          <a:lstStyle>
            <a:lvl1pPr marL="0" indent="0" algn="r">
              <a:buNone/>
              <a:defRPr sz="21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2"/>
            <a:ext cx="6989671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11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621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3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865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8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71" y="2183802"/>
            <a:ext cx="5078668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622" y="3132667"/>
            <a:ext cx="5310392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133" y="2183802"/>
            <a:ext cx="5104070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132667"/>
            <a:ext cx="5332611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271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18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8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36766" y="4072740"/>
            <a:ext cx="6381138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4736766" y="2198848"/>
            <a:ext cx="6381138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2478954" y="2198848"/>
            <a:ext cx="2054665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2478954" y="4072732"/>
            <a:ext cx="2054665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99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199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3493057" y="6364633"/>
            <a:ext cx="8695770" cy="4932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4"/>
            <a:ext cx="1296696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8763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1524000"/>
            <a:ext cx="4113728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4281" y="746760"/>
            <a:ext cx="6508923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3124200"/>
            <a:ext cx="4113728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13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1524000"/>
            <a:ext cx="6871450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9191" y="751242"/>
            <a:ext cx="3644013" cy="5467443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1" y="3124200"/>
            <a:ext cx="687145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403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598" y="4697361"/>
            <a:ext cx="10819216" cy="81935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549" y="941440"/>
            <a:ext cx="10819022" cy="3478161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5516716"/>
            <a:ext cx="10817582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195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3"/>
            <a:ext cx="10817582" cy="2802467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9134"/>
            <a:ext cx="10127878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93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01" y="753534"/>
            <a:ext cx="10148889" cy="2604495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525" y="3365557"/>
            <a:ext cx="9590238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1" y="3959863"/>
            <a:ext cx="10148889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126" y="93345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1370" y="270129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8831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28" y="1124702"/>
            <a:ext cx="10143544" cy="251183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8316"/>
            <a:ext cx="10142012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78884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8884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762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621" y="2202080"/>
            <a:ext cx="3455532" cy="617320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620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7662" y="2201333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5721" y="2904067"/>
            <a:ext cx="34555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03" y="2192866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49704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06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439" y="4191001"/>
            <a:ext cx="3450683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439" y="2362200"/>
            <a:ext cx="345068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439" y="4873765"/>
            <a:ext cx="3450683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3124" y="4191001"/>
            <a:ext cx="3448037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3124" y="2362200"/>
            <a:ext cx="34480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3125" y="4873764"/>
            <a:ext cx="3448037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7635" y="4191001"/>
            <a:ext cx="3455569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7759" y="2362200"/>
            <a:ext cx="344698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7635" y="4873762"/>
            <a:ext cx="3451546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102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622" y="2194560"/>
            <a:ext cx="10817582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7502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6339" y="745067"/>
            <a:ext cx="2056864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200" y="745068"/>
            <a:ext cx="8202064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79942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1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59750" y="719333"/>
            <a:ext cx="10269325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10929518" y="15167"/>
            <a:ext cx="1564027" cy="14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5560968"/>
            <a:ext cx="1296696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875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950719" y="1316717"/>
            <a:ext cx="5724909" cy="14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950719" y="2812884"/>
            <a:ext cx="5724909" cy="3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7523074" y="719333"/>
            <a:ext cx="3715032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1" y="5561136"/>
            <a:ext cx="1297033" cy="129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10009896" y="4671899"/>
            <a:ext cx="2288927" cy="174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1" y="0"/>
            <a:ext cx="7781838" cy="714733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4710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3089795" y="1742800"/>
            <a:ext cx="6009235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343771" y="615226"/>
            <a:ext cx="2357333" cy="139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18160" y="0"/>
            <a:ext cx="1668299" cy="166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5174251" y="6336334"/>
            <a:ext cx="7012208" cy="517367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8399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846659" y="1585467"/>
            <a:ext cx="6495508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998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846659" y="4204667"/>
            <a:ext cx="6495508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800"/>
            <a:ext cx="12188826" cy="6855184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1" y="2800"/>
            <a:ext cx="6506536" cy="4876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3944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959750" y="5352600"/>
            <a:ext cx="10269325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980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719" y="593367"/>
            <a:ext cx="1028732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719" y="1536633"/>
            <a:ext cx="1028732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6895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423762" y="1244600"/>
            <a:ext cx="9393953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body" idx="1"/>
          </p:nvPr>
        </p:nvSpPr>
        <p:spPr>
          <a:xfrm>
            <a:off x="1423762" y="2260600"/>
            <a:ext cx="9393953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0976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4846" y="764373"/>
            <a:ext cx="8608358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2" y="2194561"/>
            <a:ext cx="1081758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3122" y="6356351"/>
            <a:ext cx="2910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1" y="6355846"/>
            <a:ext cx="7770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0718" y="38100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32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r" defTabSz="914126" rtl="0" eaLnBrk="1" latinLnBrk="0" hangingPunct="1">
        <a:lnSpc>
          <a:spcPct val="90000"/>
        </a:lnSpc>
        <a:spcBef>
          <a:spcPct val="0"/>
        </a:spcBef>
        <a:buNone/>
        <a:defRPr sz="39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1157" y="635827"/>
            <a:ext cx="10504143" cy="1440180"/>
          </a:xfrm>
        </p:spPr>
        <p:txBody>
          <a:bodyPr>
            <a:normAutofit/>
          </a:bodyPr>
          <a:lstStyle/>
          <a:p>
            <a:r>
              <a:rPr sz="48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Civic</a:t>
            </a:r>
            <a:r>
              <a:rPr lang="en-US" sz="48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 </a:t>
            </a:r>
            <a:r>
              <a:rPr sz="48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Connect </a:t>
            </a:r>
            <a:r>
              <a:rPr sz="4000" dirty="0">
                <a:latin typeface="Mongolian Baiti" panose="03000500000000000000" pitchFamily="66" charset="0"/>
                <a:ea typeface="Cambria" panose="02040503050406030204" pitchFamily="18" charset="0"/>
                <a:cs typeface="Mongolian Baiti" panose="03000500000000000000" pitchFamily="66" charset="0"/>
              </a:rPr>
              <a:t>– Local Public Complaint &amp; Issue Reporting Portal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16" y="2286000"/>
            <a:ext cx="11291777" cy="374478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3600" b="1" dirty="0"/>
              <a:t>                                </a:t>
            </a:r>
          </a:p>
          <a:p>
            <a:pPr algn="ctr"/>
            <a:r>
              <a:rPr lang="en-US" sz="3600" b="1" dirty="0"/>
              <a:t> </a:t>
            </a:r>
            <a:r>
              <a:rPr sz="4600" b="1" dirty="0">
                <a:latin typeface="Rockwell" panose="02060603020205020403" pitchFamily="18" charset="0"/>
                <a:ea typeface="Cambria Math" panose="02040503050406030204" pitchFamily="18" charset="0"/>
              </a:rPr>
              <a:t>Team</a:t>
            </a:r>
            <a:r>
              <a:rPr lang="en-US" sz="4600" b="1" dirty="0">
                <a:latin typeface="Rockwell" panose="02060603020205020403" pitchFamily="18" charset="0"/>
                <a:ea typeface="Cambria Math" panose="02040503050406030204" pitchFamily="18" charset="0"/>
              </a:rPr>
              <a:t> Name</a:t>
            </a:r>
            <a:r>
              <a:rPr sz="4600" dirty="0"/>
              <a:t>: 404notfound</a:t>
            </a:r>
            <a:r>
              <a:rPr lang="en-US" sz="4600" dirty="0"/>
              <a:t> </a:t>
            </a:r>
            <a:r>
              <a:rPr sz="4600" dirty="0"/>
              <a:t>yet</a:t>
            </a:r>
            <a:endParaRPr lang="en-US" sz="4600" dirty="0"/>
          </a:p>
          <a:p>
            <a:pPr algn="just"/>
            <a:endParaRPr lang="en-US" sz="3600" b="1" dirty="0"/>
          </a:p>
          <a:p>
            <a:pPr algn="just"/>
            <a:r>
              <a:rPr lang="en-US" sz="4200" b="1" dirty="0"/>
              <a:t>        Members name </a:t>
            </a:r>
            <a:r>
              <a:rPr lang="en-US" sz="4300" b="1" dirty="0"/>
              <a:t>- </a:t>
            </a:r>
            <a:r>
              <a:rPr lang="en-US" sz="4300" dirty="0"/>
              <a:t>Ronit, Rishabh, </a:t>
            </a:r>
            <a:r>
              <a:rPr lang="en-US" sz="4300" dirty="0">
                <a:latin typeface="Poppins" panose="00000500000000000000" pitchFamily="2" charset="0"/>
                <a:cs typeface="Poppins" panose="00000500000000000000" pitchFamily="2" charset="0"/>
              </a:rPr>
              <a:t>Chirag, Raj, Ashutosh.</a:t>
            </a:r>
          </a:p>
          <a:p>
            <a:pPr algn="just"/>
            <a:endParaRPr sz="43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4300" b="1" dirty="0">
                <a:latin typeface="Rockwell" panose="02060603020205020403" pitchFamily="18" charset="0"/>
              </a:rPr>
              <a:t>                                 </a:t>
            </a:r>
            <a:r>
              <a:rPr sz="4300" b="1" dirty="0">
                <a:latin typeface="Rockwell" panose="02060603020205020403" pitchFamily="18" charset="0"/>
              </a:rPr>
              <a:t>Hackathon</a:t>
            </a:r>
            <a:r>
              <a:rPr sz="4300" dirty="0"/>
              <a:t>: Hack N Tech</a:t>
            </a:r>
          </a:p>
          <a:p>
            <a:endParaRPr lang="en-US" sz="2400" b="1" dirty="0"/>
          </a:p>
          <a:p>
            <a:r>
              <a:rPr lang="en-US" sz="2400" b="1" dirty="0"/>
              <a:t>                                                                     </a:t>
            </a:r>
            <a:r>
              <a:rPr lang="en-US" sz="3400" b="1" dirty="0"/>
              <a:t> </a:t>
            </a:r>
            <a:r>
              <a:rPr sz="3400" b="1" dirty="0"/>
              <a:t>Date</a:t>
            </a:r>
            <a:r>
              <a:rPr sz="2000" dirty="0"/>
              <a:t>: </a:t>
            </a:r>
            <a:r>
              <a:rPr sz="2600" dirty="0"/>
              <a:t>23 May 2025</a:t>
            </a:r>
            <a:endParaRPr lang="en-US" sz="2600" dirty="0"/>
          </a:p>
          <a:p>
            <a:pPr algn="r"/>
            <a:r>
              <a:rPr lang="en-IN" sz="4000" dirty="0">
                <a:latin typeface="Arial Black" panose="020B0A04020102020204" pitchFamily="34" charset="0"/>
              </a:rPr>
              <a:t>IIT PATNA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2397" y="327562"/>
            <a:ext cx="7388404" cy="1043162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0066CC"/>
                </a:solidFill>
              </a:defRPr>
            </a:pPr>
            <a:r>
              <a:rPr dirty="0">
                <a:highlight>
                  <a:srgbClr val="C0C0C0"/>
                </a:highlight>
              </a:rPr>
              <a:t>🚀 Future Enhancements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2651" y="1818474"/>
            <a:ext cx="1073020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Aft>
                <a:spcPts val="1200"/>
              </a:spcAft>
              <a:defRPr sz="2400">
                <a:solidFill>
                  <a:srgbClr val="282828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</a:rPr>
              <a:t>🧠 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AI categorization of complaints.</a:t>
            </a:r>
          </a:p>
          <a:p>
            <a:pPr>
              <a:spcAft>
                <a:spcPts val="1200"/>
              </a:spcAft>
              <a:defRPr sz="2400">
                <a:solidFill>
                  <a:srgbClr val="282828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💬 WhatsApp/SMS bot integration.</a:t>
            </a:r>
          </a:p>
          <a:p>
            <a:pPr>
              <a:spcAft>
                <a:spcPts val="1200"/>
              </a:spcAft>
              <a:defRPr sz="2400">
                <a:solidFill>
                  <a:srgbClr val="282828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🗺️ IoT-enabled Smart City sensor support.</a:t>
            </a:r>
          </a:p>
          <a:p>
            <a:pPr>
              <a:spcAft>
                <a:spcPts val="1200"/>
              </a:spcAft>
              <a:defRPr sz="2400">
                <a:solidFill>
                  <a:srgbClr val="282828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📲 Field Worker App with OTP verification.</a:t>
            </a:r>
          </a:p>
          <a:p>
            <a:pPr>
              <a:spcAft>
                <a:spcPts val="1200"/>
              </a:spcAft>
              <a:defRPr sz="2400">
                <a:solidFill>
                  <a:srgbClr val="282828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🌐 Voice-based &amp; multilingual UI.</a:t>
            </a:r>
          </a:p>
          <a:p>
            <a:pPr>
              <a:spcAft>
                <a:spcPts val="1200"/>
              </a:spcAft>
              <a:defRPr sz="2400">
                <a:solidFill>
                  <a:srgbClr val="282828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🏆 Gamified citizen engagement.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1FEB5F-40B5-FC5D-5B36-BE802BBDB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43" y="862658"/>
            <a:ext cx="7229138" cy="52907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A547-DE7F-3CCF-4AB6-A14FC02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898" y="209137"/>
            <a:ext cx="6431474" cy="61786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781A7C-85C3-6BD5-B173-F7A7653B1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979" y="0"/>
            <a:ext cx="12958386" cy="703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1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769" y="189031"/>
            <a:ext cx="6218320" cy="763600"/>
          </a:xfrm>
          <a:solidFill>
            <a:schemeClr val="tx2">
              <a:lumMod val="25000"/>
            </a:schemeClr>
          </a:solidFill>
        </p:spPr>
        <p:txBody>
          <a:bodyPr>
            <a:normAutofit/>
          </a:bodyPr>
          <a:lstStyle/>
          <a:p>
            <a:pPr>
              <a:defRPr sz="4000" b="1">
                <a:solidFill>
                  <a:srgbClr val="0066CC"/>
                </a:solidFill>
              </a:defRPr>
            </a:pPr>
            <a:r>
              <a:rPr dirty="0"/>
              <a:t>🚨 </a:t>
            </a:r>
            <a:r>
              <a:rPr dirty="0">
                <a:solidFill>
                  <a:srgbClr val="FFFF00"/>
                </a:solidFill>
              </a:rPr>
              <a:t>Problem Statement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677" y="1015100"/>
            <a:ext cx="1154250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u="sng" dirty="0">
                <a:solidFill>
                  <a:schemeClr val="tx1"/>
                </a:solidFill>
                <a:latin typeface="Baskerville Old Face" panose="02020602080505020303" pitchFamily="18" charset="0"/>
                <a:cs typeface="Poppins" panose="00000500000000000000" pitchFamily="2" charset="0"/>
              </a:rPr>
              <a:t>The Problem We’re Solving</a:t>
            </a:r>
            <a:br>
              <a:rPr lang="en-US" sz="3200" dirty="0">
                <a:solidFill>
                  <a:schemeClr val="tx1"/>
                </a:solidFill>
                <a:latin typeface="Baskerville Old Face" panose="02020602080505020303" pitchFamily="18" charset="0"/>
                <a:cs typeface="Poppins" panose="00000500000000000000" pitchFamily="2" charset="0"/>
              </a:rPr>
            </a:br>
            <a:r>
              <a:rPr lang="en-US" sz="3200" dirty="0">
                <a:solidFill>
                  <a:schemeClr val="tx1"/>
                </a:solidFill>
                <a:latin typeface="Baskerville Old Face" panose="02020602080505020303" pitchFamily="18" charset="0"/>
                <a:cs typeface="Poppins" panose="00000500000000000000" pitchFamily="2" charset="0"/>
              </a:rPr>
              <a:t>                                        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Baskerville Old Face" panose="02020602080505020303" pitchFamily="18" charset="0"/>
                <a:cs typeface="Poppins" panose="00000500000000000000" pitchFamily="2" charset="0"/>
              </a:rPr>
              <a:t>Citizens struggle to report local civic issues (potholes, broken streetlights, garbage, etc.)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Baskerville Old Face" panose="02020602080505020303" pitchFamily="18" charset="0"/>
                <a:cs typeface="Poppins" panose="00000500000000000000" pitchFamily="2" charset="0"/>
              </a:rPr>
              <a:t>Lack of centralized, accessible platform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Baskerville Old Face" panose="02020602080505020303" pitchFamily="18" charset="0"/>
                <a:cs typeface="Poppins" panose="00000500000000000000" pitchFamily="2" charset="0"/>
              </a:rPr>
              <a:t>Delayed response from authorities due to unorganized complaint channels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No transparency: Citizens can't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track the status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 of their complaints.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 Authorities can't prioritize issues efficiently.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Baskerville Old Face" panose="02020602080505020303" pitchFamily="18" charset="0"/>
              <a:cs typeface="Poppins" panose="00000500000000000000" pitchFamily="2" charset="0"/>
            </a:endParaRPr>
          </a:p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7409-2909-0D0B-ACBB-5E7C903C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376" y="169279"/>
            <a:ext cx="7324608" cy="734818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Such type of problems</a:t>
            </a:r>
            <a:endParaRPr lang="en-IN" dirty="0">
              <a:latin typeface="Berlin Sans FB" panose="020E06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7FA85-B712-A95C-1CA8-6B8BA5080815}"/>
              </a:ext>
            </a:extLst>
          </p:cNvPr>
          <p:cNvSpPr txBox="1"/>
          <p:nvPr/>
        </p:nvSpPr>
        <p:spPr>
          <a:xfrm flipH="1" flipV="1">
            <a:off x="1031357" y="3044206"/>
            <a:ext cx="4007162" cy="168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050" name="Picture 2" descr="Pothole road - damaged rural road surface in California, USA.">
            <a:extLst>
              <a:ext uri="{FF2B5EF4-FFF2-40B4-BE49-F238E27FC236}">
                <a16:creationId xmlns:a16="http://schemas.microsoft.com/office/drawing/2014/main" id="{D361ED5E-FCAC-7AE6-4631-838DF44A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26" y="904097"/>
            <a:ext cx="5213243" cy="306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56752E-FCFB-0E41-86C9-60FFDE920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538" y="4771"/>
            <a:ext cx="978954" cy="899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3804D-79FB-727F-A46D-5716B59AF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501" y="991535"/>
            <a:ext cx="5522098" cy="5707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99F997-0724-0211-635B-9D5577E3A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75" y="3829385"/>
            <a:ext cx="4933144" cy="30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3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08" y="214668"/>
            <a:ext cx="5255189" cy="774159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0066CC"/>
                </a:solidFill>
              </a:defRPr>
            </a:pPr>
            <a:r>
              <a:rPr lang="en-US" dirty="0"/>
              <a:t>Our Solution</a:t>
            </a:r>
            <a:r>
              <a:rPr dirty="0"/>
              <a:t>✅</a:t>
            </a:r>
            <a:r>
              <a:rPr lang="en-US" dirty="0"/>
              <a:t> </a:t>
            </a:r>
            <a:r>
              <a:rPr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D9882-3F83-6B76-A001-481DA673C482}"/>
              </a:ext>
            </a:extLst>
          </p:cNvPr>
          <p:cNvSpPr txBox="1"/>
          <p:nvPr/>
        </p:nvSpPr>
        <p:spPr>
          <a:xfrm>
            <a:off x="106325" y="1620825"/>
            <a:ext cx="6634717" cy="3751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A 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web </a:t>
            </a:r>
            <a:r>
              <a:rPr lang="en-IN" sz="2400" b="1" kern="100" dirty="0">
                <a:solidFill>
                  <a:schemeClr val="tx1"/>
                </a:solidFill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platform</a:t>
            </a:r>
            <a:r>
              <a:rPr lang="en-IN" sz="2400" kern="10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 that allows citizens to: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  <a:buSzPts val="1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kern="10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Log complaints about local civic issues.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  <a:buSzPts val="1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kern="10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Upload images, select issue category, add location.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  <a:buSzPts val="1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kern="10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View and track complaint status.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  <a:buSzPts val="1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kern="10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See other complaints nearby (like a public map).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  <a:buSzPts val="1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kern="10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Optional: Upvote complaints to highlight urgency</a:t>
            </a:r>
            <a:r>
              <a:rPr lang="en-IN" sz="2400" kern="1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ordia New" panose="020B0502040204020203" pitchFamily="34" charset="-34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1A0AE-ED9C-1D57-808C-C8B3B585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122" y="85061"/>
            <a:ext cx="4976036" cy="67257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6BCB-C813-21F9-4A0C-93E25144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62" y="107576"/>
            <a:ext cx="10655450" cy="935914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a simple diagram to explain the workflow: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4A9EC-A086-0649-9A84-5BCD4F6453A6}"/>
              </a:ext>
            </a:extLst>
          </p:cNvPr>
          <p:cNvSpPr txBox="1"/>
          <p:nvPr/>
        </p:nvSpPr>
        <p:spPr>
          <a:xfrm>
            <a:off x="796066" y="1280161"/>
            <a:ext cx="1091901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[</a:t>
            </a:r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CITIZEN WEB PORTAL]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|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| 📸 Upload photo + 📍 Location + 📝 Description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▼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[CIVIC CONNECT DATABASE]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|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├──→ 📡 Auto-route to Relevant Dept (e.g., Roads, Sanitation)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|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└──→ 📊 Dashboard for Authorities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            |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            ├── Track issues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            ├── Assign workers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            └── Mark as resolved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|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    ▼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[NOTIFICATIONS TO CITIZENS]</a:t>
            </a:r>
          </a:p>
          <a:p>
            <a:r>
              <a:rPr lang="en-IN" sz="2000" b="1" dirty="0">
                <a:solidFill>
                  <a:srgbClr val="FFFF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(Status updates, resolution proof, feedback form)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8654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8889" y="128791"/>
            <a:ext cx="9611360" cy="682933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 algn="ctr">
              <a:defRPr sz="4000" b="1">
                <a:solidFill>
                  <a:srgbClr val="0066CC"/>
                </a:solidFill>
              </a:defRPr>
            </a:pPr>
            <a:r>
              <a:rPr lang="en-US" dirty="0">
                <a:solidFill>
                  <a:srgbClr val="00B050"/>
                </a:solidFill>
              </a:rPr>
              <a:t>🛠️ </a:t>
            </a:r>
            <a:r>
              <a:rPr lang="en-US" dirty="0">
                <a:solidFill>
                  <a:srgbClr val="FFFF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Features  &amp; Why They Matter</a:t>
            </a:r>
            <a:endParaRPr dirty="0">
              <a:solidFill>
                <a:srgbClr val="FFFF00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44AB4-4375-379A-2B60-71B8BB01221F}"/>
              </a:ext>
            </a:extLst>
          </p:cNvPr>
          <p:cNvSpPr txBox="1"/>
          <p:nvPr/>
        </p:nvSpPr>
        <p:spPr>
          <a:xfrm>
            <a:off x="0" y="887387"/>
            <a:ext cx="11864709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       1.📝 Complaint Submission with Text, Image, and Location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   Why it’s important:</a:t>
            </a: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 Provides clear, accurate information about the issue.</a:t>
            </a: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 Makes it easier for authorities to understand and prioritize. </a:t>
            </a: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2.📍 Geo-Tagging with Map Integration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    Why it’s important: </a:t>
            </a: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Helps pinpoint the exact location of the issue.</a:t>
            </a: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Reduces time spent by authorities finding the problem area.</a:t>
            </a: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3. 📊 Real-Time Complaint Status Tracking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  Why it’s important: </a:t>
            </a: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Citizens stay informed about the </a:t>
            </a:r>
            <a:r>
              <a:rPr lang="en-US" sz="2000" dirty="0" err="1">
                <a:solidFill>
                  <a:schemeClr val="tx1"/>
                </a:solidFill>
              </a:rPr>
              <a:t>progres</a:t>
            </a:r>
            <a:r>
              <a:rPr lang="en-US" sz="2000" dirty="0">
                <a:solidFill>
                  <a:schemeClr val="tx1"/>
                </a:solidFill>
              </a:rPr>
              <a:t> important:</a:t>
            </a: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Allows citizens to prioritize pressing issues. Increases visibility for common or widespread problems. 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4. 🔔 Push Notifications &amp; Alerts</a:t>
            </a:r>
          </a:p>
          <a:p>
            <a:pPr>
              <a:buClr>
                <a:srgbClr val="FF0000"/>
              </a:buClr>
            </a:pPr>
            <a:r>
              <a:rPr lang="en-US" sz="1800" dirty="0">
                <a:solidFill>
                  <a:schemeClr val="tx1"/>
                </a:solidFill>
              </a:rPr>
              <a:t>           Why it’s important:</a:t>
            </a:r>
          </a:p>
          <a:p>
            <a:pPr marL="514350" indent="-5143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 Keeps users updated about status changes or required actions. Encourages active engagement from both citizens and officials.</a:t>
            </a:r>
            <a:endParaRPr lang="en-IN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4828A-21BB-9AB9-21CD-07FEAE3A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160" y="920019"/>
            <a:ext cx="4068549" cy="38025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E24308-9EFB-C66B-CAC5-8142602D892F}"/>
              </a:ext>
            </a:extLst>
          </p:cNvPr>
          <p:cNvSpPr txBox="1"/>
          <p:nvPr/>
        </p:nvSpPr>
        <p:spPr>
          <a:xfrm>
            <a:off x="365760" y="1327652"/>
            <a:ext cx="628246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Britannic Bold" panose="020B0903060703020204" pitchFamily="34" charset="0"/>
              </a:rPr>
              <a:t>Challenges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: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Integrating maps and location tagging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Real-time status updates 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Designing a user-friendly interface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Managing limited time and resources </a:t>
            </a:r>
          </a:p>
          <a:p>
            <a:endParaRPr lang="en-US" sz="32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C00000"/>
              </a:buClr>
            </a:pPr>
            <a:r>
              <a:rPr lang="en-US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Learnings</a:t>
            </a: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: Hands-on with map APIs and backend integration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Improved team collaboration and problem-solving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Importance of user-centered design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Building a functional MVP under pressure</a:t>
            </a:r>
            <a:endParaRPr lang="en-IN" sz="2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D03C4-0F38-F6AC-43C6-AFBEFD7F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830" y="871739"/>
            <a:ext cx="3625328" cy="2893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397EA-E00D-86B9-F1A9-596413878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830" y="3651365"/>
            <a:ext cx="3625328" cy="3145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A46D6-0139-6DC7-81DC-155380DA828B}"/>
              </a:ext>
            </a:extLst>
          </p:cNvPr>
          <p:cNvSpPr txBox="1"/>
          <p:nvPr/>
        </p:nvSpPr>
        <p:spPr>
          <a:xfrm>
            <a:off x="6648226" y="121212"/>
            <a:ext cx="503457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lin Sans FB Demi" panose="020E0802020502020306" pitchFamily="34" charset="0"/>
              </a:rPr>
              <a:t>Challenges &amp; Learnings</a:t>
            </a:r>
            <a:endParaRPr lang="en-IN" sz="3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49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720" y="455846"/>
            <a:ext cx="4945820" cy="125462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ctr">
              <a:defRPr sz="4000" b="1">
                <a:solidFill>
                  <a:srgbClr val="0066CC"/>
                </a:solidFill>
              </a:defRPr>
            </a:pPr>
            <a:r>
              <a:rPr dirty="0"/>
              <a:t>⚙️ </a:t>
            </a:r>
            <a:r>
              <a:rPr dirty="0">
                <a:solidFill>
                  <a:srgbClr val="FF0000"/>
                </a:solidFill>
                <a:latin typeface="Berlin Sans FB Demi" panose="020E0802020502020306" pitchFamily="34" charset="0"/>
              </a:rPr>
              <a:t>Tech </a:t>
            </a:r>
            <a:r>
              <a:rPr lang="en-IN" dirty="0">
                <a:solidFill>
                  <a:srgbClr val="FF0000"/>
                </a:solidFill>
                <a:latin typeface="Berlin Sans FB Demi" panose="020E0802020502020306" pitchFamily="34" charset="0"/>
              </a:rPr>
              <a:t>Stack</a:t>
            </a:r>
            <a:endParaRPr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923" y="2199550"/>
            <a:ext cx="1145867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282828"/>
                </a:solidFill>
              </a:defRPr>
            </a:pPr>
            <a:r>
              <a:rPr sz="4400" b="1" dirty="0">
                <a:solidFill>
                  <a:srgbClr val="FFC000"/>
                </a:solidFill>
                <a:latin typeface="Bahnschrift" panose="020B0502040204020203" pitchFamily="34" charset="0"/>
              </a:rPr>
              <a:t>Frontend:</a:t>
            </a:r>
            <a:r>
              <a:rPr lang="en-US" sz="4400" b="1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sz="4400" b="1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HTML </a:t>
            </a:r>
            <a:r>
              <a:rPr lang="en-US"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/CSS/</a:t>
            </a:r>
            <a: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Bootstra</a:t>
            </a:r>
            <a:r>
              <a:rPr lang="en-US"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p</a:t>
            </a:r>
            <a:b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r>
              <a:rPr sz="4400" b="1" dirty="0">
                <a:solidFill>
                  <a:srgbClr val="FFC000"/>
                </a:solidFill>
                <a:latin typeface="Baskerville Old Face" panose="02020602080505020303" pitchFamily="18" charset="0"/>
              </a:rPr>
              <a:t>Backend</a:t>
            </a:r>
            <a:r>
              <a:rPr sz="4400" dirty="0">
                <a:solidFill>
                  <a:srgbClr val="FFC000"/>
                </a:solidFill>
                <a:latin typeface="Baskerville Old Face" panose="02020602080505020303" pitchFamily="18" charset="0"/>
              </a:rPr>
              <a:t>:</a:t>
            </a:r>
            <a:r>
              <a:rPr lang="en-US"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n-US"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Python/</a:t>
            </a:r>
            <a: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Flask /</a:t>
            </a:r>
            <a:r>
              <a:rPr lang="en-US"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SQLite</a:t>
            </a:r>
            <a: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b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r>
              <a:rPr sz="4400" dirty="0">
                <a:solidFill>
                  <a:srgbClr val="FFC000"/>
                </a:solidFill>
                <a:latin typeface="Bahnschrift SemiLight" panose="020B0502040204020203" pitchFamily="34" charset="0"/>
              </a:rPr>
              <a:t>Database</a:t>
            </a:r>
            <a:r>
              <a:rPr sz="4400" dirty="0">
                <a:solidFill>
                  <a:srgbClr val="FFC000"/>
                </a:solidFill>
                <a:latin typeface="Baskerville Old Face" panose="02020602080505020303" pitchFamily="18" charset="0"/>
              </a:rPr>
              <a:t>:</a:t>
            </a:r>
            <a:r>
              <a:rPr lang="en-US"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PostgreSQL / MongoDB</a:t>
            </a:r>
            <a:b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r>
              <a:rPr sz="4400" dirty="0">
                <a:solidFill>
                  <a:srgbClr val="FFC000"/>
                </a:solidFill>
                <a:latin typeface="Bold"/>
              </a:rPr>
              <a:t>Location Services</a:t>
            </a:r>
            <a:r>
              <a:rPr sz="4400" dirty="0">
                <a:solidFill>
                  <a:schemeClr val="tx1"/>
                </a:solidFill>
                <a:latin typeface="Bold"/>
              </a:rPr>
              <a:t>: </a:t>
            </a:r>
            <a:r>
              <a:rPr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Maps A</a:t>
            </a:r>
            <a:r>
              <a:rPr lang="en-US"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PI</a:t>
            </a:r>
          </a:p>
          <a:p>
            <a:pPr>
              <a:defRPr sz="2400">
                <a:solidFill>
                  <a:srgbClr val="282828"/>
                </a:solidFill>
              </a:defRPr>
            </a:pPr>
            <a:r>
              <a:rPr lang="en-US" sz="4400" dirty="0">
                <a:solidFill>
                  <a:srgbClr val="FFC000"/>
                </a:solidFill>
                <a:latin typeface="Baskerville Old Face" panose="02020602080505020303" pitchFamily="18" charset="0"/>
              </a:rPr>
              <a:t>ML</a:t>
            </a:r>
            <a:r>
              <a:rPr lang="en-US" sz="4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: Scikit -learn/ Pickle/ job lib</a:t>
            </a:r>
            <a:endParaRPr sz="4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Industrial Preliminary Project by Slidesgo</Template>
  <TotalTime>360</TotalTime>
  <Words>537</Words>
  <Application>Microsoft Office PowerPoint</Application>
  <PresentationFormat>Custom</PresentationFormat>
  <Paragraphs>83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35" baseType="lpstr">
      <vt:lpstr>Algerian</vt:lpstr>
      <vt:lpstr>Arial</vt:lpstr>
      <vt:lpstr>Arial Black</vt:lpstr>
      <vt:lpstr>Bahnschrift</vt:lpstr>
      <vt:lpstr>Bahnschrift SemiLight</vt:lpstr>
      <vt:lpstr>Baskerville Old Face</vt:lpstr>
      <vt:lpstr>Berlin Sans FB</vt:lpstr>
      <vt:lpstr>Berlin Sans FB Demi</vt:lpstr>
      <vt:lpstr>Bold</vt:lpstr>
      <vt:lpstr>Britannic Bold</vt:lpstr>
      <vt:lpstr>Calibri</vt:lpstr>
      <vt:lpstr>Cascadia Mono SemiBold</vt:lpstr>
      <vt:lpstr>Century Gothic</vt:lpstr>
      <vt:lpstr>Mongolian Baiti</vt:lpstr>
      <vt:lpstr>Nunito Light</vt:lpstr>
      <vt:lpstr>Poppins</vt:lpstr>
      <vt:lpstr>Proxima Nova</vt:lpstr>
      <vt:lpstr>Proxima Nova Semibold</vt:lpstr>
      <vt:lpstr>PT Sans</vt:lpstr>
      <vt:lpstr>Rockwell</vt:lpstr>
      <vt:lpstr>Wingdings</vt:lpstr>
      <vt:lpstr>Industrial Preliminary Project by Slidesgo</vt:lpstr>
      <vt:lpstr>Slidesgo Final Pages</vt:lpstr>
      <vt:lpstr>Vapor Trail</vt:lpstr>
      <vt:lpstr>Civic Connect – Local Public Complaint &amp; Issue Reporting Portal</vt:lpstr>
      <vt:lpstr>PowerPoint Presentation</vt:lpstr>
      <vt:lpstr>🚨 Problem Statement</vt:lpstr>
      <vt:lpstr>Such type of problems</vt:lpstr>
      <vt:lpstr>Our Solution✅  </vt:lpstr>
      <vt:lpstr>a simple diagram to explain the workflow:</vt:lpstr>
      <vt:lpstr>🛠️ Features  &amp; Why They Matter</vt:lpstr>
      <vt:lpstr>PowerPoint Presentation</vt:lpstr>
      <vt:lpstr>⚙️ Tech Stack</vt:lpstr>
      <vt:lpstr>🚀 Future Enhancements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RISHABH BHAGAT</dc:creator>
  <cp:keywords/>
  <dc:description>generated using python-pptx</dc:description>
  <cp:lastModifiedBy>Rishabh Prasad bhagat</cp:lastModifiedBy>
  <cp:revision>5</cp:revision>
  <dcterms:created xsi:type="dcterms:W3CDTF">2013-01-27T09:14:16Z</dcterms:created>
  <dcterms:modified xsi:type="dcterms:W3CDTF">2025-05-18T07:36:43Z</dcterms:modified>
  <cp:category/>
</cp:coreProperties>
</file>